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03F1-C1F6-4CB8-BF75-E9C4BDFB8CE7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AA2E-6E7F-4C1D-AFE2-8EE1362930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89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03F1-C1F6-4CB8-BF75-E9C4BDFB8CE7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AA2E-6E7F-4C1D-AFE2-8EE1362930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84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03F1-C1F6-4CB8-BF75-E9C4BDFB8CE7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AA2E-6E7F-4C1D-AFE2-8EE1362930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202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A534DE-BD60-4D0A-9ACC-064F420A0F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738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03F1-C1F6-4CB8-BF75-E9C4BDFB8CE7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AA2E-6E7F-4C1D-AFE2-8EE1362930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17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03F1-C1F6-4CB8-BF75-E9C4BDFB8CE7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AA2E-6E7F-4C1D-AFE2-8EE1362930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94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03F1-C1F6-4CB8-BF75-E9C4BDFB8CE7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AA2E-6E7F-4C1D-AFE2-8EE1362930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45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03F1-C1F6-4CB8-BF75-E9C4BDFB8CE7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AA2E-6E7F-4C1D-AFE2-8EE1362930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49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03F1-C1F6-4CB8-BF75-E9C4BDFB8CE7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AA2E-6E7F-4C1D-AFE2-8EE1362930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28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03F1-C1F6-4CB8-BF75-E9C4BDFB8CE7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AA2E-6E7F-4C1D-AFE2-8EE1362930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39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03F1-C1F6-4CB8-BF75-E9C4BDFB8CE7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AA2E-6E7F-4C1D-AFE2-8EE1362930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43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03F1-C1F6-4CB8-BF75-E9C4BDFB8CE7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AA2E-6E7F-4C1D-AFE2-8EE1362930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64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403F1-C1F6-4CB8-BF75-E9C4BDFB8CE7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EAA2E-6E7F-4C1D-AFE2-8EE1362930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16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Retângulo de cantos arredondados 4"/>
          <p:cNvSpPr/>
          <p:nvPr/>
        </p:nvSpPr>
        <p:spPr>
          <a:xfrm>
            <a:off x="4355976" y="4149080"/>
            <a:ext cx="4788024" cy="864096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860032" y="4119463"/>
            <a:ext cx="4108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Ordem Unida</a:t>
            </a:r>
            <a:endParaRPr lang="pt-BR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2"/>
            <a:ext cx="2620619" cy="25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9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28700" y="3048000"/>
            <a:ext cx="6858000" cy="1143000"/>
          </a:xfrm>
        </p:spPr>
        <p:txBody>
          <a:bodyPr/>
          <a:lstStyle/>
          <a:p>
            <a:r>
              <a:rPr lang="pt-BR" altLang="pt-BR" b="1"/>
              <a:t>Formas de Comandos:</a:t>
            </a:r>
            <a:endParaRPr lang="pt-BR" altLang="pt-BR" sz="60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28900" y="3962400"/>
            <a:ext cx="3657600" cy="2514600"/>
          </a:xfrm>
        </p:spPr>
        <p:txBody>
          <a:bodyPr/>
          <a:lstStyle/>
          <a:p>
            <a:pPr algn="l"/>
            <a:r>
              <a:rPr lang="pt-BR" altLang="pt-BR">
                <a:solidFill>
                  <a:schemeClr val="tx1"/>
                </a:solidFill>
              </a:rPr>
              <a:t>- A voz</a:t>
            </a:r>
          </a:p>
          <a:p>
            <a:pPr algn="l"/>
            <a:r>
              <a:rPr lang="pt-BR" altLang="pt-BR">
                <a:solidFill>
                  <a:schemeClr val="tx1"/>
                </a:solidFill>
              </a:rPr>
              <a:t>- Gestos</a:t>
            </a:r>
          </a:p>
          <a:p>
            <a:pPr algn="l"/>
            <a:r>
              <a:rPr lang="pt-BR" altLang="pt-BR">
                <a:solidFill>
                  <a:schemeClr val="tx1"/>
                </a:solidFill>
              </a:rPr>
              <a:t>- Corneta ou clarim</a:t>
            </a:r>
          </a:p>
          <a:p>
            <a:pPr algn="l"/>
            <a:r>
              <a:rPr lang="pt-BR" altLang="pt-BR">
                <a:solidFill>
                  <a:schemeClr val="tx1"/>
                </a:solidFill>
              </a:rPr>
              <a:t>- Apito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457200"/>
            <a:ext cx="8915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3600" b="1"/>
              <a:t>Comandos são maneiras padronizadas pela qual o instrutor comunica sua vontade e ordens a um grupo</a:t>
            </a:r>
            <a:endParaRPr lang="pt-BR" altLang="pt-BR" b="1"/>
          </a:p>
        </p:txBody>
      </p:sp>
    </p:spTree>
    <p:extLst>
      <p:ext uri="{BB962C8B-B14F-4D97-AF65-F5344CB8AC3E}">
        <p14:creationId xmlns:p14="http://schemas.microsoft.com/office/powerpoint/2010/main" val="416785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build="p" autoUpdateAnimBg="0"/>
      <p:bldP spid="307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3429000" cy="990600"/>
          </a:xfrm>
        </p:spPr>
        <p:txBody>
          <a:bodyPr/>
          <a:lstStyle/>
          <a:p>
            <a:r>
              <a:rPr lang="pt-BR" altLang="pt-BR" u="sng"/>
              <a:t>Advertência:</a:t>
            </a:r>
            <a:endParaRPr lang="pt-BR" altLang="pt-BR" sz="4000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2286000"/>
            <a:ext cx="9144000" cy="762000"/>
          </a:xfrm>
        </p:spPr>
        <p:txBody>
          <a:bodyPr>
            <a:normAutofit fontScale="85000" lnSpcReduction="10000"/>
          </a:bodyPr>
          <a:lstStyle/>
          <a:p>
            <a:r>
              <a:rPr lang="pt-BR" altLang="pt-BR" sz="2800" dirty="0">
                <a:solidFill>
                  <a:schemeClr val="tx1"/>
                </a:solidFill>
              </a:rPr>
              <a:t>Um alerta dado ao grupo, </a:t>
            </a:r>
            <a:r>
              <a:rPr lang="pt-BR" altLang="pt-BR" sz="2800" dirty="0" err="1">
                <a:solidFill>
                  <a:schemeClr val="tx1"/>
                </a:solidFill>
              </a:rPr>
              <a:t>prevenido-o</a:t>
            </a:r>
            <a:r>
              <a:rPr lang="pt-BR" altLang="pt-BR" sz="2800" dirty="0">
                <a:solidFill>
                  <a:schemeClr val="tx1"/>
                </a:solidFill>
              </a:rPr>
              <a:t> para o comando que será dado.</a:t>
            </a:r>
          </a:p>
          <a:p>
            <a:pPr algn="l"/>
            <a:r>
              <a:rPr lang="pt-BR" altLang="pt-BR" sz="2400" b="1" dirty="0">
                <a:solidFill>
                  <a:schemeClr val="tx1"/>
                </a:solidFill>
              </a:rPr>
              <a:t>Exemplos:  “Grupamento...”  “Atenção Clube”   </a:t>
            </a:r>
            <a:r>
              <a:rPr lang="pt-BR" altLang="pt-BR" sz="2400" b="1" dirty="0" smtClean="0">
                <a:solidFill>
                  <a:schemeClr val="tx1"/>
                </a:solidFill>
              </a:rPr>
              <a:t>“bombeiro </a:t>
            </a:r>
            <a:r>
              <a:rPr lang="pt-BR" altLang="pt-BR" sz="2400" b="1" dirty="0" err="1" smtClean="0">
                <a:solidFill>
                  <a:schemeClr val="tx1"/>
                </a:solidFill>
              </a:rPr>
              <a:t>mirimes</a:t>
            </a:r>
            <a:r>
              <a:rPr lang="pt-BR" altLang="pt-BR" sz="2400" b="1" dirty="0">
                <a:solidFill>
                  <a:schemeClr val="tx1"/>
                </a:solidFill>
              </a:rPr>
              <a:t>”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914400" y="228600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4000" b="1"/>
              <a:t>As três partes de um comando: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3434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altLang="pt-BR" u="sng">
                <a:solidFill>
                  <a:schemeClr val="tx1"/>
                </a:solidFill>
              </a:rPr>
              <a:t>Comando propriamente dito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5257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2800"/>
              <a:t>Refere-se ao movimento a ser realizado pelos executantes</a:t>
            </a:r>
          </a:p>
          <a:p>
            <a:pPr algn="l"/>
            <a:r>
              <a:rPr lang="pt-BR" altLang="pt-BR" sz="2400" b="1"/>
              <a:t>Exemplos: “... Direita Voool...”    “...Ordinário...”</a:t>
            </a:r>
            <a:r>
              <a:rPr lang="pt-BR" altLang="pt-BR" sz="2800" b="1"/>
              <a:t>  </a:t>
            </a:r>
            <a:endParaRPr lang="pt-BR" altLang="pt-BR" sz="2800"/>
          </a:p>
        </p:txBody>
      </p:sp>
    </p:spTree>
    <p:extLst>
      <p:ext uri="{BB962C8B-B14F-4D97-AF65-F5344CB8AC3E}">
        <p14:creationId xmlns:p14="http://schemas.microsoft.com/office/powerpoint/2010/main" val="29779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build="p" autoUpdateAnimBg="0"/>
      <p:bldP spid="4102" grpId="0" autoUpdateAnimBg="0"/>
      <p:bldP spid="410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953000" cy="609600"/>
          </a:xfrm>
        </p:spPr>
        <p:txBody>
          <a:bodyPr>
            <a:normAutofit fontScale="90000"/>
          </a:bodyPr>
          <a:lstStyle/>
          <a:p>
            <a:r>
              <a:rPr lang="pt-BR" altLang="pt-BR" u="sng" dirty="0">
                <a:solidFill>
                  <a:schemeClr val="bg1"/>
                </a:solidFill>
              </a:rPr>
              <a:t>Ordem de Execução:</a:t>
            </a:r>
            <a:endParaRPr lang="pt-BR" altLang="pt-BR" sz="400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623" y="2924944"/>
            <a:ext cx="9144000" cy="762000"/>
          </a:xfrm>
        </p:spPr>
        <p:txBody>
          <a:bodyPr>
            <a:normAutofit fontScale="55000" lnSpcReduction="20000"/>
          </a:bodyPr>
          <a:lstStyle/>
          <a:p>
            <a:r>
              <a:rPr lang="pt-BR" altLang="pt-BR" sz="2800" dirty="0">
                <a:solidFill>
                  <a:schemeClr val="tx1"/>
                </a:solidFill>
              </a:rPr>
              <a:t>A voz de ser: curta, enérgica, segura, clara e de uma única sílaba </a:t>
            </a:r>
          </a:p>
          <a:p>
            <a:r>
              <a:rPr lang="pt-BR" altLang="pt-BR" sz="2400" b="1" dirty="0">
                <a:solidFill>
                  <a:schemeClr val="tx1"/>
                </a:solidFill>
              </a:rPr>
              <a:t>Exemplos:  “... (</a:t>
            </a:r>
            <a:r>
              <a:rPr lang="pt-BR" altLang="pt-BR" sz="2400" b="1" dirty="0" err="1">
                <a:solidFill>
                  <a:schemeClr val="tx1"/>
                </a:solidFill>
              </a:rPr>
              <a:t>vool</a:t>
            </a:r>
            <a:r>
              <a:rPr lang="pt-BR" altLang="pt-BR" sz="2400" b="1" dirty="0" smtClean="0">
                <a:solidFill>
                  <a:schemeClr val="tx1"/>
                </a:solidFill>
              </a:rPr>
              <a:t>) </a:t>
            </a:r>
            <a:r>
              <a:rPr lang="pt-BR" altLang="pt-BR" sz="2400" b="1" dirty="0">
                <a:solidFill>
                  <a:schemeClr val="tx1"/>
                </a:solidFill>
              </a:rPr>
              <a:t>VER !”           “... (</a:t>
            </a:r>
            <a:r>
              <a:rPr lang="pt-BR" altLang="pt-BR" sz="2400" b="1" dirty="0" err="1">
                <a:solidFill>
                  <a:schemeClr val="tx1"/>
                </a:solidFill>
              </a:rPr>
              <a:t>descaan</a:t>
            </a:r>
            <a:r>
              <a:rPr lang="pt-BR" altLang="pt-BR" sz="2400" b="1" dirty="0">
                <a:solidFill>
                  <a:schemeClr val="tx1"/>
                </a:solidFill>
              </a:rPr>
              <a:t>) SAR!”</a:t>
            </a:r>
          </a:p>
          <a:p>
            <a:r>
              <a:rPr lang="pt-BR" altLang="pt-BR" sz="2400" b="1" dirty="0">
                <a:solidFill>
                  <a:schemeClr val="tx1"/>
                </a:solidFill>
              </a:rPr>
              <a:t>“... MAR(</a:t>
            </a:r>
            <a:r>
              <a:rPr lang="pt-BR" altLang="pt-BR" sz="2400" b="1" dirty="0" err="1">
                <a:solidFill>
                  <a:schemeClr val="tx1"/>
                </a:solidFill>
              </a:rPr>
              <a:t>che</a:t>
            </a:r>
            <a:r>
              <a:rPr lang="pt-BR" altLang="pt-BR" sz="2400" b="1" dirty="0">
                <a:solidFill>
                  <a:schemeClr val="tx1"/>
                </a:solidFill>
              </a:rPr>
              <a:t>) !”          “... AL(</a:t>
            </a:r>
            <a:r>
              <a:rPr lang="pt-BR" altLang="pt-BR" sz="2400" b="1" dirty="0" err="1">
                <a:solidFill>
                  <a:schemeClr val="tx1"/>
                </a:solidFill>
              </a:rPr>
              <a:t>to</a:t>
            </a:r>
            <a:r>
              <a:rPr lang="pt-BR" altLang="pt-BR" sz="2400" b="1" dirty="0">
                <a:solidFill>
                  <a:schemeClr val="tx1"/>
                </a:solidFill>
              </a:rPr>
              <a:t>) !”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388620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2800"/>
              <a:t>Os comando devem ser claros e emitidos com intensidade proporcionais ao tamanho do grupo.</a:t>
            </a:r>
          </a:p>
          <a:p>
            <a:endParaRPr lang="pt-BR" altLang="pt-BR" sz="2800"/>
          </a:p>
          <a:p>
            <a:r>
              <a:rPr lang="pt-BR" altLang="pt-BR" sz="2800"/>
              <a:t>O instrutor deve emitir os comandos na posição de “sentido”, frente voltada para o grupo, de uma localização em que seja visto e ouvido pela maioria de seus integrantes.</a:t>
            </a:r>
          </a:p>
          <a:p>
            <a:endParaRPr lang="pt-BR" altLang="pt-BR" sz="280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844824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dirty="0"/>
              <a:t>Indica o momento </a:t>
            </a:r>
            <a:r>
              <a:rPr lang="pt-BR" altLang="pt-BR" sz="2800" dirty="0" smtClean="0"/>
              <a:t>exato em que o movimento ou ação indicado pelo comando deve </a:t>
            </a:r>
            <a:r>
              <a:rPr lang="pt-BR" altLang="pt-BR" sz="2800" dirty="0"/>
              <a:t>ser executado.</a:t>
            </a: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28275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build="p" autoUpdateAnimBg="0"/>
      <p:bldP spid="5127" grpId="0" autoUpdateAnimBg="0"/>
      <p:bldP spid="512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47969" y="0"/>
            <a:ext cx="2667000" cy="9906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altLang="pt-BR" sz="3200" b="1" u="sng" dirty="0">
                <a:solidFill>
                  <a:schemeClr val="bg1"/>
                </a:solidFill>
              </a:rPr>
              <a:t>Posições:</a:t>
            </a:r>
            <a:endParaRPr lang="pt-BR" altLang="pt-BR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828800"/>
            <a:ext cx="2743200" cy="762000"/>
          </a:xfrm>
        </p:spPr>
        <p:txBody>
          <a:bodyPr/>
          <a:lstStyle/>
          <a:p>
            <a:r>
              <a:rPr lang="pt-BR" altLang="pt-BR" b="1" i="1">
                <a:solidFill>
                  <a:schemeClr val="tx1"/>
                </a:solidFill>
                <a:latin typeface="Arial" charset="0"/>
              </a:rPr>
              <a:t>S e n t i d o 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276600" y="6096000"/>
            <a:ext cx="556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>
                <a:latin typeface="Arial" charset="0"/>
              </a:rPr>
              <a:t>Calcanhares unidos, ponta dos pés separadas</a:t>
            </a:r>
            <a:r>
              <a:rPr lang="pt-BR" altLang="pt-BR" sz="1800" i="1">
                <a:latin typeface="Arial" charset="0"/>
              </a:rPr>
              <a:t> (formando 45 graus, popular “10 para as 2”)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048000" y="5562600"/>
            <a:ext cx="525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>
                <a:latin typeface="Arial" charset="0"/>
              </a:rPr>
              <a:t>Os joelhos ficam naturalmente distendidos</a:t>
            </a:r>
            <a:endParaRPr lang="pt-BR" altLang="pt-BR" sz="1800" i="1">
              <a:latin typeface="Arial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590800" y="5181600"/>
            <a:ext cx="655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>
                <a:latin typeface="Arial" charset="0"/>
              </a:rPr>
              <a:t>Mãos espalmadas, coladas à lateral, todos dedos unidos</a:t>
            </a:r>
            <a:endParaRPr lang="pt-BR" altLang="pt-BR" sz="1800" i="1">
              <a:latin typeface="Arial" charset="0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276600" y="4724400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>
                <a:latin typeface="Arial" charset="0"/>
              </a:rPr>
              <a:t>Braços caídos, ligeiramente curvos</a:t>
            </a:r>
            <a:endParaRPr lang="pt-BR" altLang="pt-BR" sz="1800" i="1">
              <a:latin typeface="Arial" charset="0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514600" y="42672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>
                <a:latin typeface="Arial" charset="0"/>
              </a:rPr>
              <a:t>Ombros da mesma altura entre si, e um pouco para trás</a:t>
            </a:r>
            <a:endParaRPr lang="pt-BR" altLang="pt-BR" sz="1800" i="1">
              <a:latin typeface="Arial" charset="0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3048000" y="3505200"/>
            <a:ext cx="525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>
                <a:latin typeface="Arial" charset="0"/>
              </a:rPr>
              <a:t>Olhar sempre a frente, cabeça erguida</a:t>
            </a:r>
            <a:endParaRPr lang="pt-BR" altLang="pt-BR" sz="1800" i="1">
              <a:latin typeface="Arial" charset="0"/>
            </a:endParaRP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1828800" y="6248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1676400" y="5715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18288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2057400" y="4876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16764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1981200" y="3657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8534400" y="6400800"/>
            <a:ext cx="152400" cy="228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flipV="1">
            <a:off x="8686800" y="6400800"/>
            <a:ext cx="152400" cy="228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" name="Picture 2" descr="http://s3.amazonaws.com/magoo/ABAAAf_ZYA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32577"/>
            <a:ext cx="1152128" cy="33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 autoUpdateAnimBg="0"/>
      <p:bldP spid="6155" grpId="0" autoUpdateAnimBg="0"/>
      <p:bldP spid="6157" grpId="0" autoUpdateAnimBg="0"/>
      <p:bldP spid="6159" grpId="0" autoUpdateAnimBg="0"/>
      <p:bldP spid="6161" grpId="0" autoUpdateAnimBg="0"/>
      <p:bldP spid="6163" grpId="0" autoUpdateAnimBg="0"/>
      <p:bldP spid="6165" grpId="0" autoUpdateAnimBg="0"/>
      <p:bldP spid="6174" grpId="0" animBg="1"/>
      <p:bldP spid="61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505200" y="22860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b="1" i="1" dirty="0">
                <a:solidFill>
                  <a:schemeClr val="bg1"/>
                </a:solidFill>
                <a:latin typeface="Arial" charset="0"/>
              </a:rPr>
              <a:t>D e s c a n s a r 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2590800" y="2971800"/>
            <a:ext cx="617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 dirty="0">
                <a:latin typeface="Arial" charset="0"/>
              </a:rPr>
              <a:t>O </a:t>
            </a:r>
            <a:r>
              <a:rPr lang="pt-BR" altLang="pt-BR" sz="1800" b="1" i="1" dirty="0" smtClean="0">
                <a:latin typeface="Arial" charset="0"/>
              </a:rPr>
              <a:t>bombeiro mirim </a:t>
            </a:r>
            <a:r>
              <a:rPr lang="pt-BR" altLang="pt-BR" sz="1800" b="1" i="1" dirty="0">
                <a:latin typeface="Arial" charset="0"/>
              </a:rPr>
              <a:t>afasta o pé esquerdo de 35 - 45 cm.</a:t>
            </a:r>
            <a:r>
              <a:rPr lang="pt-BR" altLang="pt-BR" sz="1800" i="1" dirty="0">
                <a:latin typeface="Arial" charset="0"/>
              </a:rPr>
              <a:t> </a:t>
            </a:r>
          </a:p>
          <a:p>
            <a:r>
              <a:rPr lang="pt-BR" altLang="pt-BR" sz="1800" i="1" dirty="0">
                <a:latin typeface="Arial" charset="0"/>
              </a:rPr>
              <a:t>Os pés mantém os 45 graus, mesmo estando separados.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057400" y="2286000"/>
            <a:ext cx="701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altLang="pt-BR" sz="1800" b="1">
                <a:latin typeface="Arial" charset="0"/>
              </a:rPr>
              <a:t>Os joelhos fazem uma ligeira flexão apoiado o corpo no pé direito, quando o pé esquerdo é afastado</a:t>
            </a:r>
            <a:endParaRPr lang="pt-BR" altLang="pt-BR" sz="1800" i="1">
              <a:latin typeface="Arial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2514600" y="17526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>
                <a:latin typeface="Arial" charset="0"/>
              </a:rPr>
              <a:t>Detalhes das mãos</a:t>
            </a:r>
            <a:endParaRPr lang="pt-BR" altLang="pt-BR" sz="1800" i="1">
              <a:latin typeface="Arial" charset="0"/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2133600" y="1143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>
                <a:latin typeface="Arial" charset="0"/>
              </a:rPr>
              <a:t>Braços flexionados</a:t>
            </a:r>
            <a:endParaRPr lang="pt-BR" altLang="pt-BR" sz="1800" i="1">
              <a:latin typeface="Arial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V="1">
            <a:off x="1524000" y="3505200"/>
            <a:ext cx="1219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 flipV="1">
            <a:off x="1371600" y="27432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V="1">
            <a:off x="1295400" y="19812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V="1">
            <a:off x="1676400" y="1447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3200400" y="4191000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b="1" i="1">
                <a:latin typeface="Arial" charset="0"/>
              </a:rPr>
              <a:t>À vontade </a:t>
            </a:r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0" y="4946073"/>
            <a:ext cx="860444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 dirty="0">
                <a:latin typeface="Arial" charset="0"/>
              </a:rPr>
              <a:t>O </a:t>
            </a:r>
            <a:r>
              <a:rPr lang="pt-BR" altLang="pt-BR" sz="1800" b="1" i="1" dirty="0" smtClean="0">
                <a:latin typeface="Arial" charset="0"/>
              </a:rPr>
              <a:t>Bombeiro nesse </a:t>
            </a:r>
            <a:r>
              <a:rPr lang="pt-BR" altLang="pt-BR" sz="1800" b="1" i="1" dirty="0">
                <a:latin typeface="Arial" charset="0"/>
              </a:rPr>
              <a:t>comando pode mover-se, falar, beber e comer</a:t>
            </a:r>
            <a:r>
              <a:rPr lang="pt-BR" altLang="pt-BR" sz="1800" i="1" dirty="0">
                <a:latin typeface="Arial" charset="0"/>
              </a:rPr>
              <a:t>.</a:t>
            </a:r>
          </a:p>
          <a:p>
            <a:r>
              <a:rPr lang="pt-BR" altLang="pt-BR" sz="1800" b="1" i="1" dirty="0">
                <a:latin typeface="Arial" charset="0"/>
              </a:rPr>
              <a:t>Porém deverá conservar seu lugar em forma, de modo a conservar o alinhamento e cobertura.</a:t>
            </a:r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76200" y="594928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pt-BR" altLang="pt-BR" sz="1800" i="1" dirty="0">
                <a:latin typeface="Arial" charset="0"/>
              </a:rPr>
              <a:t>O pé direito deve permanecer no local da posição de descansar, nunca podendo ser tirado.</a:t>
            </a:r>
          </a:p>
        </p:txBody>
      </p:sp>
      <p:pic>
        <p:nvPicPr>
          <p:cNvPr id="7209" name="Picture 41" descr="C:\desbravadores\ou1d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11144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5638800" y="1524000"/>
            <a:ext cx="358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400" b="1" i="1">
                <a:latin typeface="Arial" charset="0"/>
              </a:rPr>
              <a:t>Esquerda segura a mão direita esta deve estar com punho fechado.</a:t>
            </a:r>
          </a:p>
          <a:p>
            <a:r>
              <a:rPr lang="pt-BR" altLang="pt-BR" sz="1400" b="1" i="1">
                <a:latin typeface="Arial" charset="0"/>
              </a:rPr>
              <a:t>Na altura do cinto.</a:t>
            </a:r>
            <a:endParaRPr lang="pt-BR" altLang="pt-BR" sz="1400" i="1">
              <a:latin typeface="Arial" charset="0"/>
            </a:endParaRPr>
          </a:p>
        </p:txBody>
      </p:sp>
      <p:pic>
        <p:nvPicPr>
          <p:cNvPr id="5122" name="Picture 2" descr="http://fotos.sapo.pt/gcSWMhtntcoQLYj6Z3Zo/340x25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7764" y="793921"/>
            <a:ext cx="1634836" cy="420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6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build="p" autoUpdateAnimBg="0"/>
      <p:bldP spid="7190" grpId="0" autoUpdateAnimBg="0"/>
      <p:bldP spid="7191" grpId="0" autoUpdateAnimBg="0"/>
      <p:bldP spid="7192" grpId="0" autoUpdateAnimBg="0"/>
      <p:bldP spid="7193" grpId="0" autoUpdateAnimBg="0"/>
      <p:bldP spid="7204" grpId="0" autoUpdateAnimBg="0"/>
      <p:bldP spid="7207" grpId="0" autoUpdateAnimBg="0"/>
      <p:bldP spid="7208" grpId="0" autoUpdateAnimBg="0"/>
      <p:bldP spid="721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0700" y="304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b="1" i="1" dirty="0">
                <a:solidFill>
                  <a:schemeClr val="bg1"/>
                </a:solidFill>
                <a:latin typeface="Arial" charset="0"/>
              </a:rPr>
              <a:t>Olhar à direita (ou esquerda )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714500" y="1981200"/>
            <a:ext cx="6629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>
                <a:latin typeface="Arial" charset="0"/>
              </a:rPr>
              <a:t>Deve-se olhar diretamente a autoridade ou símbolo,e enquanto esta  se desloca, acompanha-se com o olhar</a:t>
            </a:r>
            <a:endParaRPr lang="pt-BR" altLang="pt-BR" sz="1800" i="1">
              <a:latin typeface="Arial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676400" y="9906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>
                <a:latin typeface="Arial" charset="0"/>
              </a:rPr>
              <a:t>Estando na posição de sentido, gira a cabeça para o lado indicado</a:t>
            </a:r>
            <a:endParaRPr lang="pt-BR" altLang="pt-BR" sz="1800" i="1">
              <a:latin typeface="Arial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048000" y="2895600"/>
            <a:ext cx="396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b="1" i="1">
                <a:latin typeface="Arial" charset="0"/>
              </a:rPr>
              <a:t>Fora de Forma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2743200" y="3429000"/>
            <a:ext cx="457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 dirty="0">
                <a:latin typeface="Arial" charset="0"/>
              </a:rPr>
              <a:t>O grupo sai de forma rompendo marcha com o pé esquerdo (batendo no chão)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1943100" y="4800600"/>
            <a:ext cx="617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pt-BR" altLang="pt-BR" sz="1800" b="1" i="1">
                <a:latin typeface="Arial" charset="0"/>
              </a:rPr>
              <a:t>Levará à frente o braço direito, flexionando-o para cima e projetará para trás o braço esquerdo</a:t>
            </a:r>
            <a:endParaRPr lang="pt-BR" altLang="pt-BR" sz="1800" i="1">
              <a:latin typeface="Arial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3048000" y="42672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b="1" i="1">
                <a:latin typeface="Arial" charset="0"/>
              </a:rPr>
              <a:t>Rompimento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2286000" y="6172200"/>
            <a:ext cx="548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 dirty="0">
                <a:latin typeface="Arial" charset="0"/>
              </a:rPr>
              <a:t>O </a:t>
            </a:r>
            <a:r>
              <a:rPr lang="pt-BR" altLang="pt-BR" sz="1800" b="1" i="1" dirty="0" smtClean="0">
                <a:latin typeface="Arial" charset="0"/>
              </a:rPr>
              <a:t>bombeiro mirim </a:t>
            </a:r>
            <a:r>
              <a:rPr lang="pt-BR" altLang="pt-BR" sz="1800" b="1" i="1" dirty="0">
                <a:latin typeface="Arial" charset="0"/>
              </a:rPr>
              <a:t>levará o pé esquerdo à frente, com a perna distendida, batendo no solo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3429000" y="5715000"/>
            <a:ext cx="3200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pt-BR" altLang="pt-BR" sz="1800" i="1">
                <a:latin typeface="Arial" charset="0"/>
              </a:rPr>
              <a:t>Elevará o calcanhar direito</a:t>
            </a:r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H="1" flipV="1">
            <a:off x="4572000" y="6629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2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  <p:bldP spid="8199" grpId="0" autoUpdateAnimBg="0"/>
      <p:bldP spid="8200" grpId="0" autoUpdateAnimBg="0"/>
      <p:bldP spid="8205" grpId="0" autoUpdateAnimBg="0"/>
      <p:bldP spid="8208" grpId="0" autoUpdateAnimBg="0"/>
      <p:bldP spid="8209" grpId="0" autoUpdateAnimBg="0"/>
      <p:bldP spid="8216" grpId="0" autoUpdateAnimBg="0"/>
      <p:bldP spid="8217" grpId="0" autoUpdateAnimBg="0"/>
      <p:bldP spid="8218" grpId="0" autoUpdateAnimBg="0"/>
      <p:bldP spid="82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62300" y="2286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b="1" i="1" dirty="0">
                <a:solidFill>
                  <a:schemeClr val="bg1"/>
                </a:solidFill>
                <a:latin typeface="Arial" charset="0"/>
              </a:rPr>
              <a:t>C o b r i r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57300" y="2209800"/>
            <a:ext cx="6629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>
                <a:latin typeface="Arial" charset="0"/>
              </a:rPr>
              <a:t>Estende o braço esquerdo à frente, com a palma da mão voltada para baixo, até tocar levemente o ombro do companheiro da frente.</a:t>
            </a:r>
            <a:endParaRPr lang="pt-BR" altLang="pt-BR" sz="1800" i="1">
              <a:latin typeface="Arial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485900" y="4038600"/>
            <a:ext cx="6172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>
                <a:latin typeface="Arial" charset="0"/>
              </a:rPr>
              <a:t>Os elementos da testa estenderão o braço esquerdo para o lado, tocando levemente o ombro do companheiro da esquerda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524000" y="1219200"/>
            <a:ext cx="609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 dirty="0">
                <a:latin typeface="Arial" charset="0"/>
              </a:rPr>
              <a:t>Nesse comando deve o </a:t>
            </a:r>
            <a:r>
              <a:rPr lang="pt-BR" altLang="pt-BR" sz="1800" b="1" i="1" dirty="0" smtClean="0">
                <a:latin typeface="Arial" charset="0"/>
              </a:rPr>
              <a:t>bombeiro mirim </a:t>
            </a:r>
            <a:r>
              <a:rPr lang="pt-BR" altLang="pt-BR" sz="1800" b="1" i="1" dirty="0">
                <a:latin typeface="Arial" charset="0"/>
              </a:rPr>
              <a:t>alinhar-se na coluna e linha</a:t>
            </a:r>
            <a:endParaRPr lang="pt-BR" altLang="pt-BR" sz="1800" i="1" dirty="0">
              <a:latin typeface="Arial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1905000" y="5105400"/>
            <a:ext cx="533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altLang="pt-BR" sz="1800" b="1" i="1">
                <a:latin typeface="Arial" charset="0"/>
              </a:rPr>
              <a:t>Os dedos tanto da mão esquerda como da direita devem estar unidos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095500" y="6019800"/>
            <a:ext cx="495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pt-BR" altLang="pt-BR" sz="1800" b="1" i="1">
                <a:latin typeface="Arial" charset="0"/>
              </a:rPr>
              <a:t>Para desfazer esta posição o instrutor   </a:t>
            </a:r>
          </a:p>
          <a:p>
            <a:pPr algn="r"/>
            <a:r>
              <a:rPr lang="pt-BR" altLang="pt-BR" sz="1800" b="1" i="1">
                <a:latin typeface="Arial" charset="0"/>
              </a:rPr>
              <a:t>dará a ordem de “... FIRme”</a:t>
            </a:r>
          </a:p>
        </p:txBody>
      </p:sp>
    </p:spTree>
    <p:extLst>
      <p:ext uri="{BB962C8B-B14F-4D97-AF65-F5344CB8AC3E}">
        <p14:creationId xmlns:p14="http://schemas.microsoft.com/office/powerpoint/2010/main" val="425041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  <p:bldP spid="9220" grpId="0" autoUpdateAnimBg="0"/>
      <p:bldP spid="9229" grpId="0" autoUpdateAnimBg="0"/>
      <p:bldP spid="9235" grpId="0" autoUpdateAnimBg="0"/>
      <p:bldP spid="9236" grpId="0" autoUpdateAnimBg="0"/>
      <p:bldP spid="923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48000" y="2286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b="1" i="1" dirty="0">
                <a:solidFill>
                  <a:schemeClr val="bg1"/>
                </a:solidFill>
                <a:latin typeface="Arial" charset="0"/>
              </a:rPr>
              <a:t>P e r f i l a r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1000" y="2057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dirty="0">
                <a:latin typeface="Arial" charset="0"/>
              </a:rPr>
              <a:t>O comando será assim:</a:t>
            </a:r>
            <a:r>
              <a:rPr lang="pt-BR" altLang="pt-BR" sz="1800" b="1" i="1" dirty="0">
                <a:latin typeface="Arial" charset="0"/>
              </a:rPr>
              <a:t>     “... tomando por base a coluna da </a:t>
            </a:r>
            <a:r>
              <a:rPr lang="pt-BR" altLang="pt-BR" sz="1800" dirty="0">
                <a:latin typeface="Arial" charset="0"/>
              </a:rPr>
              <a:t>(direita, esquerda ou centro)</a:t>
            </a:r>
            <a:r>
              <a:rPr lang="pt-BR" altLang="pt-BR" sz="1800" b="1" i="1" dirty="0">
                <a:latin typeface="Arial" charset="0"/>
              </a:rPr>
              <a:t> </a:t>
            </a:r>
            <a:r>
              <a:rPr lang="pt-BR" altLang="pt-BR" sz="1800" u="sng" dirty="0">
                <a:latin typeface="Arial" charset="0"/>
              </a:rPr>
              <a:t>ou</a:t>
            </a:r>
            <a:r>
              <a:rPr lang="pt-BR" altLang="pt-BR" sz="1800" b="1" i="1" dirty="0">
                <a:latin typeface="Arial" charset="0"/>
              </a:rPr>
              <a:t> do </a:t>
            </a:r>
            <a:r>
              <a:rPr lang="pt-BR" altLang="pt-BR" sz="1800" b="1" i="1" dirty="0" smtClean="0">
                <a:latin typeface="Arial" charset="0"/>
              </a:rPr>
              <a:t>bombeiro mirim </a:t>
            </a:r>
            <a:r>
              <a:rPr lang="pt-BR" altLang="pt-BR" sz="1800" dirty="0">
                <a:latin typeface="Arial" charset="0"/>
              </a:rPr>
              <a:t>(nome dele[a] )</a:t>
            </a:r>
            <a:r>
              <a:rPr lang="pt-BR" altLang="pt-BR" sz="1800" b="1" i="1" dirty="0">
                <a:latin typeface="Arial" charset="0"/>
              </a:rPr>
              <a:t>  </a:t>
            </a:r>
            <a:endParaRPr lang="pt-BR" altLang="pt-BR" sz="1800" i="1" dirty="0">
              <a:latin typeface="Arial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676400" y="35814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>
                <a:latin typeface="Arial" charset="0"/>
              </a:rPr>
              <a:t>Então o instrutor dará a ordem:</a:t>
            </a:r>
          </a:p>
          <a:p>
            <a:r>
              <a:rPr lang="pt-BR" altLang="pt-BR" sz="1800" b="1" i="1">
                <a:latin typeface="Arial" charset="0"/>
              </a:rPr>
              <a:t>Peeeer - FILAR”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838200"/>
            <a:ext cx="891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2000" b="1" i="1">
                <a:latin typeface="Arial" charset="0"/>
              </a:rPr>
              <a:t>Este comando será dado SOMENTE quando a frente </a:t>
            </a:r>
          </a:p>
          <a:p>
            <a:r>
              <a:rPr lang="pt-BR" altLang="pt-BR" sz="2000" b="1" i="1">
                <a:latin typeface="Arial" charset="0"/>
              </a:rPr>
              <a:t>for maior que a profundidade</a:t>
            </a:r>
            <a:endParaRPr lang="pt-BR" altLang="pt-BR" sz="1800" i="1">
              <a:latin typeface="Arial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57200" y="4495800"/>
            <a:ext cx="8305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 dirty="0">
                <a:latin typeface="Arial" charset="0"/>
              </a:rPr>
              <a:t>Os </a:t>
            </a:r>
            <a:r>
              <a:rPr lang="pt-BR" altLang="pt-BR" sz="1800" b="1" i="1" dirty="0" smtClean="0">
                <a:latin typeface="Arial" charset="0"/>
              </a:rPr>
              <a:t>bombeiro </a:t>
            </a:r>
            <a:r>
              <a:rPr lang="pt-BR" altLang="pt-BR" sz="1800" b="1" i="1" dirty="0" err="1" smtClean="0">
                <a:latin typeface="Arial" charset="0"/>
              </a:rPr>
              <a:t>mirimes</a:t>
            </a:r>
            <a:r>
              <a:rPr lang="pt-BR" altLang="pt-BR" sz="1800" b="1" i="1" dirty="0" smtClean="0">
                <a:latin typeface="Arial" charset="0"/>
              </a:rPr>
              <a:t> </a:t>
            </a:r>
            <a:r>
              <a:rPr lang="pt-BR" altLang="pt-BR" sz="1800" b="1" i="1" dirty="0">
                <a:latin typeface="Arial" charset="0"/>
              </a:rPr>
              <a:t>da testa e da coluna do </a:t>
            </a:r>
            <a:r>
              <a:rPr lang="pt-BR" altLang="pt-BR" sz="1800" b="1" i="1" dirty="0" smtClean="0">
                <a:latin typeface="Arial" charset="0"/>
              </a:rPr>
              <a:t>bombeiro mirim-base </a:t>
            </a:r>
            <a:r>
              <a:rPr lang="pt-BR" altLang="pt-BR" sz="1800" b="1" i="1" dirty="0">
                <a:latin typeface="Arial" charset="0"/>
              </a:rPr>
              <a:t>procederão como no comando de cobrir, medindo a distância com o braço esquerdo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2819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dirty="0">
                <a:latin typeface="Arial" charset="0"/>
              </a:rPr>
              <a:t>O </a:t>
            </a:r>
            <a:r>
              <a:rPr lang="pt-BR" altLang="pt-BR" sz="1800" dirty="0" smtClean="0">
                <a:latin typeface="Arial" charset="0"/>
              </a:rPr>
              <a:t>bombeiro mirim </a:t>
            </a:r>
            <a:r>
              <a:rPr lang="pt-BR" altLang="pt-BR" sz="1800" dirty="0">
                <a:latin typeface="Arial" charset="0"/>
              </a:rPr>
              <a:t>se identifica no momento que o nome/ posição  dele for chamado</a:t>
            </a:r>
            <a:r>
              <a:rPr lang="pt-BR" altLang="pt-BR" sz="1800" b="1" i="1" dirty="0">
                <a:latin typeface="Arial" charset="0"/>
              </a:rPr>
              <a:t>                       (ele levanta o braço direito com o punho fechado e diz sua posição </a:t>
            </a:r>
            <a:r>
              <a:rPr lang="pt-BR" altLang="pt-BR" sz="1800" u="sng" dirty="0">
                <a:latin typeface="Arial" charset="0"/>
              </a:rPr>
              <a:t>ou</a:t>
            </a:r>
            <a:r>
              <a:rPr lang="pt-BR" altLang="pt-BR" sz="1800" b="1" i="1" dirty="0">
                <a:latin typeface="Arial" charset="0"/>
              </a:rPr>
              <a:t>  seu nome)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52400" y="52578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800" b="1" i="1" u="sng" dirty="0">
                <a:latin typeface="Arial" charset="0"/>
              </a:rPr>
              <a:t>Ao mesmo tempo, todos os demais voltam vivamente o rosto para a coluna do </a:t>
            </a:r>
            <a:r>
              <a:rPr lang="pt-BR" altLang="pt-BR" sz="1800" b="1" i="1" u="sng" dirty="0" smtClean="0">
                <a:latin typeface="Arial" charset="0"/>
              </a:rPr>
              <a:t>bombeiro mirim-base </a:t>
            </a:r>
            <a:r>
              <a:rPr lang="pt-BR" altLang="pt-BR" sz="1800" b="1" i="1" u="sng" dirty="0">
                <a:latin typeface="Arial" charset="0"/>
              </a:rPr>
              <a:t>e tomam intervalos e distâncias, SEM  ERQUER O BRAÇO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895600" y="6172200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pt-BR" altLang="pt-BR" sz="1800" b="1" i="1">
                <a:latin typeface="Arial" charset="0"/>
              </a:rPr>
              <a:t>Para desfazer esta posição o instrutor   dará a ordem de “... FIRme”</a:t>
            </a:r>
          </a:p>
        </p:txBody>
      </p:sp>
    </p:spTree>
    <p:extLst>
      <p:ext uri="{BB962C8B-B14F-4D97-AF65-F5344CB8AC3E}">
        <p14:creationId xmlns:p14="http://schemas.microsoft.com/office/powerpoint/2010/main" val="11077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autoUpdateAnimBg="0"/>
      <p:bldP spid="10246" grpId="0" autoUpdateAnimBg="0"/>
      <p:bldP spid="10249" grpId="0" autoUpdateAnimBg="0"/>
      <p:bldP spid="10250" grpId="0" autoUpdateAnimBg="0"/>
      <p:bldP spid="10253" grpId="0" autoUpdateAnimBg="0"/>
      <p:bldP spid="10254" grpId="0" autoUpdateAnimBg="0"/>
      <p:bldP spid="1025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0" y="6858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b="1" i="1">
                <a:latin typeface="Arial" charset="0"/>
              </a:rPr>
              <a:t>F I M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3002973"/>
            <a:ext cx="8915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2400" b="1" i="1" dirty="0">
                <a:latin typeface="Arial" charset="0"/>
              </a:rPr>
              <a:t>Essa são as posições básicas e comandos básicos, </a:t>
            </a:r>
          </a:p>
          <a:p>
            <a:r>
              <a:rPr lang="pt-BR" altLang="pt-BR" sz="2400" b="1" i="1" dirty="0">
                <a:latin typeface="Arial" charset="0"/>
              </a:rPr>
              <a:t>espero que você tenha aprendido e gostado!!</a:t>
            </a:r>
            <a:endParaRPr lang="pt-BR" altLang="pt-BR" sz="24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7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762000" y="1066800"/>
            <a:ext cx="7620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pt-BR" altLang="pt-BR" sz="6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Apostila   de</a:t>
            </a:r>
            <a:r>
              <a:rPr lang="pt-BR" altLang="pt-BR" sz="66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pt-BR" altLang="pt-BR" sz="6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ORDEM UNIDA BÁSICA</a:t>
            </a:r>
            <a:endParaRPr lang="pt-BR" altLang="pt-BR" sz="6600">
              <a:solidFill>
                <a:schemeClr val="tx1"/>
              </a:solidFill>
              <a:latin typeface="Bertram" pitchFamily="82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85800" y="4541838"/>
            <a:ext cx="7696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/>
              <a:t> I Parte - CONCEITOS </a:t>
            </a:r>
            <a:br>
              <a:rPr lang="pt-BR" altLang="pt-BR" sz="3200"/>
            </a:b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80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build="p" autoUpdateAnimBg="0"/>
      <p:bldP spid="205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23068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pt-BR" altLang="pt-BR"/>
              <a:t>Ordem unida são ações aprendidas e executadas em conjunto, de acordo com um padrão, em resposta a um comando, combinado previamente.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371600"/>
            <a:ext cx="9144000" cy="685800"/>
          </a:xfrm>
        </p:spPr>
        <p:txBody>
          <a:bodyPr>
            <a:normAutofit fontScale="85000" lnSpcReduction="20000"/>
          </a:bodyPr>
          <a:lstStyle/>
          <a:p>
            <a:r>
              <a:rPr lang="pt-BR" altLang="pt-BR" sz="5400" dirty="0">
                <a:solidFill>
                  <a:schemeClr val="tx1"/>
                </a:solidFill>
              </a:rPr>
              <a:t>O que é  ORDEM  UNIDA</a:t>
            </a:r>
            <a:r>
              <a:rPr lang="pt-BR" altLang="pt-BR" sz="5400" dirty="0" smtClean="0">
                <a:solidFill>
                  <a:schemeClr val="tx1"/>
                </a:solidFill>
              </a:rPr>
              <a:t>?</a:t>
            </a:r>
            <a:endParaRPr lang="pt-BR" altLang="pt-BR" sz="4400" dirty="0">
              <a:solidFill>
                <a:schemeClr val="tx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835150" y="2492375"/>
            <a:ext cx="5976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latin typeface="Arial" charset="0"/>
              </a:rPr>
              <a:t>ATENÇÃO E ENERGIA</a:t>
            </a:r>
          </a:p>
        </p:txBody>
      </p:sp>
    </p:spTree>
    <p:extLst>
      <p:ext uri="{BB962C8B-B14F-4D97-AF65-F5344CB8AC3E}">
        <p14:creationId xmlns:p14="http://schemas.microsoft.com/office/powerpoint/2010/main" val="17587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41910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altLang="pt-BR"/>
              <a:t>- </a:t>
            </a:r>
            <a:r>
              <a:rPr lang="pt-BR" altLang="pt-BR" sz="3600"/>
              <a:t>Ajuda a desenvolver boa postura</a:t>
            </a:r>
            <a:br>
              <a:rPr lang="pt-BR" altLang="pt-BR" sz="3600"/>
            </a:br>
            <a:r>
              <a:rPr lang="pt-BR" altLang="pt-BR" sz="3600"/>
              <a:t>- Promove a coordenação motora </a:t>
            </a:r>
            <a:br>
              <a:rPr lang="pt-BR" altLang="pt-BR" sz="3600"/>
            </a:br>
            <a:r>
              <a:rPr lang="pt-BR" altLang="pt-BR" sz="3600"/>
              <a:t>- Incentiva a autodisciplina e o autocontrole </a:t>
            </a:r>
            <a:br>
              <a:rPr lang="pt-BR" altLang="pt-BR" sz="3600"/>
            </a:br>
            <a:r>
              <a:rPr lang="pt-BR" altLang="pt-BR" sz="3600"/>
              <a:t>- Promove atenção e observação à detalhes</a:t>
            </a:r>
            <a:br>
              <a:rPr lang="pt-BR" altLang="pt-BR" sz="3600"/>
            </a:br>
            <a:r>
              <a:rPr lang="pt-BR" altLang="pt-BR" sz="3600"/>
              <a:t>- Promove concentração e prontidão na resposta</a:t>
            </a:r>
            <a:br>
              <a:rPr lang="pt-BR" altLang="pt-BR" sz="3600"/>
            </a:br>
            <a:r>
              <a:rPr lang="pt-BR" altLang="pt-BR" sz="3600"/>
              <a:t>- Cria espírito de liderança e equipe</a:t>
            </a:r>
            <a:br>
              <a:rPr lang="pt-BR" altLang="pt-BR" sz="3600"/>
            </a:br>
            <a:r>
              <a:rPr lang="pt-BR" altLang="pt-BR" sz="3600"/>
              <a:t>- É ideal para organizar e deslocar um grupo</a:t>
            </a:r>
            <a:endParaRPr lang="pt-BR" alt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-19681" y="980728"/>
            <a:ext cx="9144000" cy="685800"/>
          </a:xfrm>
        </p:spPr>
        <p:txBody>
          <a:bodyPr>
            <a:normAutofit fontScale="85000" lnSpcReduction="20000"/>
          </a:bodyPr>
          <a:lstStyle/>
          <a:p>
            <a:r>
              <a:rPr lang="pt-BR" altLang="pt-BR" sz="5400" dirty="0">
                <a:solidFill>
                  <a:schemeClr val="tx1"/>
                </a:solidFill>
              </a:rPr>
              <a:t>Pra que fazer ORDEM  UNIDA????</a:t>
            </a:r>
            <a:endParaRPr lang="pt-BR" altLang="pt-BR" sz="4400" dirty="0">
              <a:solidFill>
                <a:schemeClr val="tx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19400" y="2057400"/>
            <a:ext cx="385265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/>
              <a:t>A ordem unida :</a:t>
            </a:r>
            <a:br>
              <a:rPr lang="pt-BR" altLang="pt-BR" sz="4400"/>
            </a:br>
            <a:endParaRPr lang="pt-BR" altLang="pt-BR" sz="4400"/>
          </a:p>
        </p:txBody>
      </p:sp>
    </p:spTree>
    <p:extLst>
      <p:ext uri="{BB962C8B-B14F-4D97-AF65-F5344CB8AC3E}">
        <p14:creationId xmlns:p14="http://schemas.microsoft.com/office/powerpoint/2010/main" val="270927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build="p" autoUpdateAnimBg="0"/>
      <p:bldP spid="41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84582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pt-BR" altLang="pt-BR" sz="3200"/>
              <a:t>Formação:</a:t>
            </a:r>
            <a:br>
              <a:rPr lang="pt-BR" altLang="pt-BR" sz="3200"/>
            </a:br>
            <a:r>
              <a:rPr lang="pt-BR" altLang="pt-BR" sz="3200"/>
              <a:t>Grupo de indivíduos que se colocam em fileiras e colunas, de acordo com o número indicado.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r>
              <a:rPr lang="pt-BR" altLang="pt-BR" sz="4400" b="1">
                <a:solidFill>
                  <a:schemeClr val="tx1"/>
                </a:solidFill>
              </a:rPr>
              <a:t>O que é o que na Ordem Unida???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413500" y="1143000"/>
            <a:ext cx="27898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/>
              <a:t>(importantíssimo)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37338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altLang="pt-BR" sz="3200">
                <a:solidFill>
                  <a:schemeClr val="tx1"/>
                </a:solidFill>
              </a:rPr>
              <a:t>Fileira: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Quando os elementos estão um ao lado do outro, voltados para a mesma frente.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5486400"/>
            <a:ext cx="845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altLang="pt-BR" sz="3200">
                <a:solidFill>
                  <a:schemeClr val="tx1"/>
                </a:solidFill>
              </a:rPr>
              <a:t>Coluna: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Quando os elementos estão um atrás do outro.</a:t>
            </a:r>
          </a:p>
        </p:txBody>
      </p:sp>
    </p:spTree>
    <p:extLst>
      <p:ext uri="{BB962C8B-B14F-4D97-AF65-F5344CB8AC3E}">
        <p14:creationId xmlns:p14="http://schemas.microsoft.com/office/powerpoint/2010/main" val="12333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build="p" autoUpdateAnimBg="0"/>
      <p:bldP spid="5125" grpId="0" autoUpdateAnimBg="0"/>
      <p:bldP spid="5126" grpId="0" autoUpdateAnimBg="0"/>
      <p:bldP spid="51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4582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pt-BR" altLang="pt-BR" sz="3200"/>
              <a:t>Distância:</a:t>
            </a:r>
            <a:br>
              <a:rPr lang="pt-BR" altLang="pt-BR" sz="3200"/>
            </a:br>
            <a:r>
              <a:rPr lang="pt-BR" altLang="pt-BR" sz="3200"/>
              <a:t>É o espaço entre dois elementos, colocados um atrás do outro.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altLang="pt-BR" sz="3200" dirty="0" smtClean="0">
                <a:solidFill>
                  <a:schemeClr val="tx1"/>
                </a:solidFill>
              </a:rPr>
              <a:t>Intervalo:</a:t>
            </a:r>
            <a:br>
              <a:rPr lang="pt-BR" altLang="pt-BR" sz="3200" dirty="0" smtClean="0">
                <a:solidFill>
                  <a:schemeClr val="tx1"/>
                </a:solidFill>
              </a:rPr>
            </a:br>
            <a:r>
              <a:rPr lang="pt-BR" altLang="pt-BR" sz="3200" dirty="0" smtClean="0">
                <a:solidFill>
                  <a:schemeClr val="tx1"/>
                </a:solidFill>
              </a:rPr>
              <a:t>É </a:t>
            </a:r>
            <a:r>
              <a:rPr lang="pt-BR" altLang="pt-BR" sz="3200" dirty="0">
                <a:solidFill>
                  <a:schemeClr val="tx1"/>
                </a:solidFill>
              </a:rPr>
              <a:t>o espaço entre dois elementos um ao lado do outro.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30480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altLang="pt-BR" sz="3200">
                <a:solidFill>
                  <a:schemeClr val="tx1"/>
                </a:solidFill>
              </a:rPr>
              <a:t>Cobertura: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Disposição dos elemento na coluna (olhando para frente), de modo que fiquem com a distância exata um do outro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52578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altLang="pt-BR" sz="3200" dirty="0">
                <a:solidFill>
                  <a:schemeClr val="tx1"/>
                </a:solidFill>
              </a:rPr>
              <a:t>Alinhamento:</a:t>
            </a:r>
            <a:br>
              <a:rPr lang="pt-BR" altLang="pt-BR" sz="3200" dirty="0">
                <a:solidFill>
                  <a:schemeClr val="tx1"/>
                </a:solidFill>
              </a:rPr>
            </a:br>
            <a:r>
              <a:rPr lang="pt-BR" altLang="pt-BR" sz="3200" dirty="0">
                <a:solidFill>
                  <a:schemeClr val="tx1"/>
                </a:solidFill>
              </a:rPr>
              <a:t>Disposição dos elemento na fileira (olhando para frente), de modo que fiquem com o intervalo exato um do outro</a:t>
            </a:r>
          </a:p>
        </p:txBody>
      </p:sp>
    </p:spTree>
    <p:extLst>
      <p:ext uri="{BB962C8B-B14F-4D97-AF65-F5344CB8AC3E}">
        <p14:creationId xmlns:p14="http://schemas.microsoft.com/office/powerpoint/2010/main" val="19870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50" grpId="0" autoUpdateAnimBg="0"/>
      <p:bldP spid="6151" grpId="0" autoUpdateAnimBg="0"/>
      <p:bldP spid="615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pt-BR" altLang="pt-BR" sz="3200" dirty="0"/>
              <a:t>Linha:</a:t>
            </a:r>
            <a:br>
              <a:rPr lang="pt-BR" altLang="pt-BR" sz="3200" dirty="0"/>
            </a:br>
            <a:r>
              <a:rPr lang="pt-BR" altLang="pt-BR" sz="3200" dirty="0"/>
              <a:t>Disposição dos elementos um ao lado (ou atrás) do </a:t>
            </a:r>
            <a:r>
              <a:rPr lang="pt-BR" altLang="pt-BR" sz="3200" dirty="0" err="1"/>
              <a:t>outro.Como</a:t>
            </a:r>
            <a:r>
              <a:rPr lang="pt-BR" altLang="pt-BR" sz="3200" dirty="0"/>
              <a:t> se traçássemos uma linha imaginária.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15240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altLang="pt-BR" sz="3200">
                <a:solidFill>
                  <a:schemeClr val="tx1"/>
                </a:solidFill>
              </a:rPr>
              <a:t>Testa: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O primeiro de cada coluna.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28956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altLang="pt-BR" sz="3200">
                <a:solidFill>
                  <a:schemeClr val="tx1"/>
                </a:solidFill>
              </a:rPr>
              <a:t>Cobertura: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O último de cada coluna.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42672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altLang="pt-BR" sz="3200">
                <a:solidFill>
                  <a:schemeClr val="tx1"/>
                </a:solidFill>
              </a:rPr>
              <a:t>Profundidade: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É o espaço entre a testa e a cauda da formação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altLang="pt-BR" sz="3200" dirty="0">
                <a:solidFill>
                  <a:schemeClr val="tx1"/>
                </a:solidFill>
              </a:rPr>
              <a:t>Frente:</a:t>
            </a:r>
            <a:br>
              <a:rPr lang="pt-BR" altLang="pt-BR" sz="3200" dirty="0">
                <a:solidFill>
                  <a:schemeClr val="tx1"/>
                </a:solidFill>
              </a:rPr>
            </a:br>
            <a:r>
              <a:rPr lang="pt-BR" altLang="pt-BR" sz="3200" dirty="0">
                <a:solidFill>
                  <a:schemeClr val="tx1"/>
                </a:solidFill>
              </a:rPr>
              <a:t>É a largura do grupamento </a:t>
            </a:r>
            <a:r>
              <a:rPr lang="pt-BR" altLang="pt-BR" sz="2400" dirty="0">
                <a:solidFill>
                  <a:schemeClr val="tx1"/>
                </a:solidFill>
              </a:rPr>
              <a:t>(nunca diga agrupamento)</a:t>
            </a:r>
            <a:endParaRPr lang="pt-BR" alt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5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  <p:bldP spid="7174" grpId="0" autoUpdateAnimBg="0"/>
      <p:bldP spid="717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pPr algn="l"/>
            <a:r>
              <a:rPr lang="pt-BR" altLang="pt-BR"/>
              <a:t>Observe as Ilustrações:</a:t>
            </a:r>
          </a:p>
        </p:txBody>
      </p:sp>
      <p:pic>
        <p:nvPicPr>
          <p:cNvPr id="8199" name="Picture 7" descr="ordem un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572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ordem unid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495800" cy="35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1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57200"/>
            <a:ext cx="7696200" cy="3505200"/>
          </a:xfrm>
        </p:spPr>
        <p:txBody>
          <a:bodyPr/>
          <a:lstStyle/>
          <a:p>
            <a:r>
              <a:rPr lang="pt-BR" altLang="pt-BR" sz="6000" b="1" i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Apostila de Ordem Unida Básica</a:t>
            </a:r>
            <a:endParaRPr lang="pt-BR" altLang="pt-BR" sz="6000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495800"/>
            <a:ext cx="6400800" cy="762000"/>
          </a:xfrm>
        </p:spPr>
        <p:txBody>
          <a:bodyPr/>
          <a:lstStyle/>
          <a:p>
            <a:r>
              <a:rPr lang="pt-BR" altLang="pt-BR" b="1">
                <a:solidFill>
                  <a:schemeClr val="tx1"/>
                </a:solidFill>
              </a:rPr>
              <a:t>II Parte - Comandos e Posições</a:t>
            </a:r>
            <a:endParaRPr lang="pt-BR" alt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859</Words>
  <Application>Microsoft Office PowerPoint</Application>
  <PresentationFormat>Apresentação na tela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Ordem unida são ações aprendidas e executadas em conjunto, de acordo com um padrão, em resposta a um comando, combinado previamente.</vt:lpstr>
      <vt:lpstr>- Ajuda a desenvolver boa postura - Promove a coordenação motora  - Incentiva a autodisciplina e o autocontrole  - Promove atenção e observação à detalhes - Promove concentração e prontidão na resposta - Cria espírito de liderança e equipe - É ideal para organizar e deslocar um grupo</vt:lpstr>
      <vt:lpstr>Formação: Grupo de indivíduos que se colocam em fileiras e colunas, de acordo com o número indicado.</vt:lpstr>
      <vt:lpstr>Distância: É o espaço entre dois elementos, colocados um atrás do outro.</vt:lpstr>
      <vt:lpstr>Linha: Disposição dos elementos um ao lado (ou atrás) do outro.Como se traçássemos uma linha imaginária.</vt:lpstr>
      <vt:lpstr>Observe as Ilustrações:</vt:lpstr>
      <vt:lpstr>Apostila de Ordem Unida Básica</vt:lpstr>
      <vt:lpstr>Formas de Comandos:</vt:lpstr>
      <vt:lpstr>Advertência:</vt:lpstr>
      <vt:lpstr>Ordem de Execução:</vt:lpstr>
      <vt:lpstr>Posições: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Gateway</dc:creator>
  <cp:lastModifiedBy>Gateway</cp:lastModifiedBy>
  <cp:revision>3</cp:revision>
  <dcterms:created xsi:type="dcterms:W3CDTF">2016-01-19T18:20:46Z</dcterms:created>
  <dcterms:modified xsi:type="dcterms:W3CDTF">2016-01-19T18:46:27Z</dcterms:modified>
</cp:coreProperties>
</file>